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itogovoe-sochineni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6346" y="1529523"/>
            <a:ext cx="7410235" cy="14465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Итоговое сочинение </a:t>
            </a:r>
          </a:p>
          <a:p>
            <a:pPr algn="ctr"/>
            <a:r>
              <a:rPr lang="ru-RU" sz="4400" b="1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2023-2024 учебном году</a:t>
            </a:r>
            <a:endParaRPr lang="ru-RU" sz="4400" b="1" i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3026" y="172423"/>
            <a:ext cx="707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общеобразовательное учреждение средняя общеобразовательная школа № </a:t>
            </a:r>
            <a:r>
              <a:rPr lang="ru-RU" b="1" dirty="0" smtClean="0"/>
              <a:t>44 </a:t>
            </a:r>
            <a:r>
              <a:rPr lang="ru-RU" b="1" dirty="0" smtClean="0"/>
              <a:t>им. </a:t>
            </a:r>
            <a:r>
              <a:rPr lang="ru-RU" b="1" dirty="0" smtClean="0"/>
              <a:t>Ф.А.Щербины муниципального </a:t>
            </a:r>
            <a:r>
              <a:rPr lang="ru-RU" b="1" dirty="0" smtClean="0"/>
              <a:t>образования Каневской район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45707" y="4989226"/>
            <a:ext cx="3398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замдиректора МБОУ СОШ № </a:t>
            </a:r>
            <a:r>
              <a:rPr lang="ru-RU" sz="2000" b="1" dirty="0" smtClean="0"/>
              <a:t>44 </a:t>
            </a:r>
            <a:r>
              <a:rPr lang="ru-RU" sz="2000" b="1" dirty="0" err="1" smtClean="0"/>
              <a:t>И.А.Широчкина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0331" y="821636"/>
            <a:ext cx="81235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Приложение № 1 к письму </a:t>
            </a:r>
            <a:r>
              <a:rPr lang="ru-RU" sz="2800" b="1" dirty="0" err="1" smtClean="0"/>
              <a:t>Рособрнадзора</a:t>
            </a:r>
            <a:r>
              <a:rPr lang="ru-RU" sz="2800" b="1" dirty="0" smtClean="0"/>
              <a:t> от 21.09.2023 № 04-303 «Методические рекомендации по организации и проведению итогового сочинения (изложения) в 2023/24 учебном году»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Приказ </a:t>
            </a:r>
            <a:r>
              <a:rPr lang="ru-RU" sz="2800" b="1" dirty="0" err="1" smtClean="0"/>
              <a:t>Минпросвещения</a:t>
            </a:r>
            <a:r>
              <a:rPr lang="ru-RU" sz="2800" b="1" dirty="0" smtClean="0"/>
              <a:t> России, </a:t>
            </a:r>
            <a:r>
              <a:rPr lang="ru-RU" sz="2800" b="1" dirty="0" err="1" smtClean="0"/>
              <a:t>Рособрнадзора</a:t>
            </a:r>
            <a:r>
              <a:rPr lang="ru-RU" sz="2800" b="1" dirty="0" smtClean="0"/>
              <a:t> от 04.04.2023 № 233/552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201" y="1524144"/>
            <a:ext cx="66393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Итоговое сочинение для выпускников 11 классов является допуском к государственной итоговой аттестации по программам среднего общего образования 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Оценка</a:t>
            </a:r>
            <a:r>
              <a:rPr lang="ru-RU" sz="3200" b="1" dirty="0" smtClean="0">
                <a:solidFill>
                  <a:srgbClr val="FF0000"/>
                </a:solidFill>
              </a:rPr>
              <a:t>: зачёт / незачёт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0422" y="726422"/>
            <a:ext cx="231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Обязательно!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584" y="1364975"/>
            <a:ext cx="3684104" cy="583095"/>
          </a:xfrm>
          <a:prstGeom prst="rect">
            <a:avLst/>
          </a:prstGeom>
          <a:solidFill>
            <a:srgbClr val="FFF9E7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98504" y="1384854"/>
            <a:ext cx="4108174" cy="543339"/>
          </a:xfrm>
          <a:prstGeom prst="rect">
            <a:avLst/>
          </a:prstGeom>
          <a:solidFill>
            <a:srgbClr val="FFF9E7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1986" y="1481794"/>
            <a:ext cx="273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Соответствие теме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5780" y="1468542"/>
            <a:ext cx="3999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Литературная аргументация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2209" y="2133600"/>
            <a:ext cx="6109252" cy="834886"/>
          </a:xfrm>
          <a:prstGeom prst="rect">
            <a:avLst/>
          </a:prstGeom>
          <a:solidFill>
            <a:srgbClr val="FFF9E7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2488" y="4108175"/>
            <a:ext cx="2484782" cy="496956"/>
          </a:xfrm>
          <a:prstGeom prst="rect">
            <a:avLst/>
          </a:prstGeom>
          <a:solidFill>
            <a:srgbClr val="FFF9E7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98712" y="2164930"/>
            <a:ext cx="6029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Минимум 250 слов + самостоятельность написания сочинения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29878" y="3233529"/>
            <a:ext cx="3021496" cy="675861"/>
          </a:xfrm>
          <a:prstGeom prst="roundRect">
            <a:avLst/>
          </a:prstGeom>
          <a:solidFill>
            <a:srgbClr val="FFF9E7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82696" y="3323846"/>
            <a:ext cx="2568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Один на выбор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Плюс 19"/>
          <p:cNvSpPr/>
          <p:nvPr/>
        </p:nvSpPr>
        <p:spPr>
          <a:xfrm>
            <a:off x="2623931" y="3299791"/>
            <a:ext cx="530087" cy="583096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89375" y="4068417"/>
            <a:ext cx="2564294" cy="477078"/>
          </a:xfrm>
          <a:prstGeom prst="rect">
            <a:avLst/>
          </a:prstGeom>
          <a:solidFill>
            <a:srgbClr val="FFF9E7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52326" y="4092473"/>
            <a:ext cx="1869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Композиция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72070" y="4108175"/>
            <a:ext cx="2372138" cy="437322"/>
          </a:xfrm>
          <a:prstGeom prst="rect">
            <a:avLst/>
          </a:prstGeom>
          <a:solidFill>
            <a:srgbClr val="FFF9E7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1739" y="4105727"/>
            <a:ext cx="2093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Качество речи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65959" y="4132230"/>
            <a:ext cx="185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Грамотность</a:t>
            </a:r>
            <a:endParaRPr lang="ru-RU" sz="2400" b="1" dirty="0"/>
          </a:p>
        </p:txBody>
      </p:sp>
      <p:sp>
        <p:nvSpPr>
          <p:cNvPr id="22" name="Равно 21"/>
          <p:cNvSpPr/>
          <p:nvPr/>
        </p:nvSpPr>
        <p:spPr>
          <a:xfrm>
            <a:off x="2504661" y="4890052"/>
            <a:ext cx="689113" cy="357809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2887" y="4863548"/>
            <a:ext cx="2292626" cy="543339"/>
          </a:xfrm>
          <a:prstGeom prst="roundRect">
            <a:avLst/>
          </a:prstGeom>
          <a:solidFill>
            <a:srgbClr val="FFF9E7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16445" y="4887605"/>
            <a:ext cx="1107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ЗАЧЕТ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348" y="902591"/>
            <a:ext cx="776577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Структура комплекта тем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</a:rPr>
              <a:t>2024 году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600" b="1" dirty="0" smtClean="0"/>
              <a:t>Экзаменуемые </a:t>
            </a:r>
            <a:r>
              <a:rPr lang="ru-RU" sz="3600" b="1" dirty="0" smtClean="0"/>
              <a:t>получат на выбор 6 тем по 2 на каждый укрупненный раздел (ранее в комплекте было только 6 тем). </a:t>
            </a:r>
            <a:endParaRPr lang="ru-RU" sz="3600" b="1" dirty="0" smtClean="0"/>
          </a:p>
          <a:p>
            <a:pPr algn="just"/>
            <a:r>
              <a:rPr lang="ru-RU" sz="3600" b="1" dirty="0" smtClean="0"/>
              <a:t>Экзаменационные </a:t>
            </a:r>
            <a:r>
              <a:rPr lang="ru-RU" sz="3600" b="1" dirty="0" smtClean="0"/>
              <a:t>комплекты будут компоновать, используя закрытый банк ФИПИ.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9113" y="771365"/>
            <a:ext cx="79115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Разделы и подразделы тем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1.Духовно-нравственные </a:t>
            </a:r>
            <a:r>
              <a:rPr lang="ru-RU" sz="2000" b="1" dirty="0" smtClean="0"/>
              <a:t>ориентиры в жизни человека </a:t>
            </a:r>
            <a:endParaRPr lang="ru-RU" sz="2000" b="1" dirty="0" smtClean="0"/>
          </a:p>
          <a:p>
            <a:r>
              <a:rPr lang="ru-RU" sz="2000" dirty="0" smtClean="0"/>
              <a:t>1.1</a:t>
            </a:r>
            <a:r>
              <a:rPr lang="ru-RU" sz="2000" dirty="0" smtClean="0"/>
              <a:t>. Внутренний мир человека и его личностные качества. </a:t>
            </a:r>
            <a:endParaRPr lang="ru-RU" sz="2000" dirty="0" smtClean="0"/>
          </a:p>
          <a:p>
            <a:r>
              <a:rPr lang="ru-RU" sz="2000" dirty="0" smtClean="0"/>
              <a:t>1.2</a:t>
            </a:r>
            <a:r>
              <a:rPr lang="ru-RU" sz="2000" dirty="0" smtClean="0"/>
              <a:t>. Отношение человека к другому человеку (окружению), нравственные идеалы и выбор между добром и злом. </a:t>
            </a:r>
            <a:endParaRPr lang="ru-RU" sz="2000" dirty="0" smtClean="0"/>
          </a:p>
          <a:p>
            <a:r>
              <a:rPr lang="ru-RU" sz="2000" dirty="0" smtClean="0"/>
              <a:t>1.3</a:t>
            </a:r>
            <a:r>
              <a:rPr lang="ru-RU" sz="2000" dirty="0" smtClean="0"/>
              <a:t>. Познание человеком самого себя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1.4. Свобода человека и ее </a:t>
            </a:r>
            <a:r>
              <a:rPr lang="ru-RU" sz="2000" dirty="0" smtClean="0"/>
              <a:t>ограничения</a:t>
            </a:r>
          </a:p>
          <a:p>
            <a:r>
              <a:rPr lang="ru-RU" sz="2000" b="1" dirty="0" smtClean="0"/>
              <a:t>2</a:t>
            </a:r>
            <a:r>
              <a:rPr lang="ru-RU" sz="2000" b="1" dirty="0" smtClean="0"/>
              <a:t>. Семья, общество, Отечество в жизни </a:t>
            </a:r>
            <a:r>
              <a:rPr lang="ru-RU" sz="2000" b="1" dirty="0" smtClean="0"/>
              <a:t>человека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2.1. Семья, род; семейные ценности и традиции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2.2. Человек и общество. </a:t>
            </a:r>
            <a:endParaRPr lang="ru-RU" sz="2000" dirty="0" smtClean="0"/>
          </a:p>
          <a:p>
            <a:r>
              <a:rPr lang="ru-RU" sz="2000" dirty="0" smtClean="0"/>
              <a:t>2.3</a:t>
            </a:r>
            <a:r>
              <a:rPr lang="ru-RU" sz="2000" dirty="0" smtClean="0"/>
              <a:t>. Родина, государство, гражданская позиция человека. </a:t>
            </a:r>
            <a:endParaRPr lang="ru-RU" sz="2000" dirty="0" smtClean="0"/>
          </a:p>
          <a:p>
            <a:r>
              <a:rPr lang="ru-RU" sz="2000" b="1" dirty="0" smtClean="0"/>
              <a:t>3</a:t>
            </a:r>
            <a:r>
              <a:rPr lang="ru-RU" sz="2000" b="1" dirty="0" smtClean="0"/>
              <a:t>. Природа и культура в жизни человека </a:t>
            </a:r>
            <a:endParaRPr lang="ru-RU" sz="2000" b="1" dirty="0" smtClean="0"/>
          </a:p>
          <a:p>
            <a:r>
              <a:rPr lang="ru-RU" sz="2000" dirty="0" smtClean="0"/>
              <a:t>3.1</a:t>
            </a:r>
            <a:r>
              <a:rPr lang="ru-RU" sz="2000" dirty="0" smtClean="0"/>
              <a:t>. Природа и человек. </a:t>
            </a:r>
            <a:endParaRPr lang="ru-RU" sz="2000" dirty="0" smtClean="0"/>
          </a:p>
          <a:p>
            <a:r>
              <a:rPr lang="ru-RU" sz="2000" dirty="0" smtClean="0"/>
              <a:t>3.2</a:t>
            </a:r>
            <a:r>
              <a:rPr lang="ru-RU" sz="2000" dirty="0" smtClean="0"/>
              <a:t>. Наука и человек. </a:t>
            </a:r>
            <a:endParaRPr lang="ru-RU" sz="2000" dirty="0" smtClean="0"/>
          </a:p>
          <a:p>
            <a:r>
              <a:rPr lang="ru-RU" sz="2000" dirty="0" smtClean="0"/>
              <a:t>3.3</a:t>
            </a:r>
            <a:r>
              <a:rPr lang="ru-RU" sz="2000" dirty="0" smtClean="0"/>
              <a:t>. Искусство и человек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3.4.Язык и языковая личность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078" y="848139"/>
            <a:ext cx="797780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Информационные ресурсы для подготовки к написанию итогового сочинения (изложения)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/>
              <a:t>Официальный </a:t>
            </a:r>
            <a:r>
              <a:rPr lang="ru-RU" sz="2400" b="1" dirty="0" smtClean="0"/>
              <a:t>сайт ФГБНУ «ФИПИ» (разработчик КИМ-ЕГЭ и направлений тем итогового сочинения (изложения). Раздел «Итоговое сочинение»: </a:t>
            </a:r>
            <a:r>
              <a:rPr lang="ru-RU" sz="2400" b="1" dirty="0" smtClean="0">
                <a:hlinkClick r:id="rId3"/>
              </a:rPr>
              <a:t>https://</a:t>
            </a:r>
            <a:r>
              <a:rPr lang="ru-RU" sz="2400" b="1" dirty="0" smtClean="0">
                <a:hlinkClick r:id="rId3"/>
              </a:rPr>
              <a:t>fipi.ru/itogovoe-sochinenie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 </a:t>
            </a:r>
            <a:r>
              <a:rPr lang="ru-RU" sz="2400" b="1" dirty="0" smtClean="0"/>
              <a:t>2. Официальный сайт Федеральной службы по надзору в сфере образования и науки http://obrnadzor.gov.ru/ 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3</a:t>
            </a:r>
            <a:r>
              <a:rPr lang="ru-RU" sz="2400" b="1" dirty="0" smtClean="0"/>
              <a:t>. Навигатор ГИА http://obrnadzor.gov.ru/navigator-gia/ </a:t>
            </a:r>
            <a:endParaRPr lang="ru-RU" sz="2400" b="1" dirty="0" smtClean="0"/>
          </a:p>
          <a:p>
            <a:pPr marL="457200" indent="-457200">
              <a:buAutoNum type="arabicPeriod"/>
            </a:pPr>
            <a:r>
              <a:rPr lang="ru-RU" sz="2400" b="1" dirty="0" smtClean="0"/>
              <a:t>4</a:t>
            </a:r>
            <a:r>
              <a:rPr lang="ru-RU" sz="2400" b="1" dirty="0" smtClean="0"/>
              <a:t>. Официальный сайт Федерального центра </a:t>
            </a:r>
            <a:r>
              <a:rPr lang="ru-RU" sz="2400" b="1" dirty="0" smtClean="0"/>
              <a:t>тестирования</a:t>
            </a:r>
            <a:r>
              <a:rPr lang="ru-RU" sz="2400" b="1" dirty="0" smtClean="0"/>
              <a:t>: https://rustest.ru/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355</Words>
  <Application>Microsoft Office PowerPoint</Application>
  <PresentationFormat>Экран (4:3)</PresentationFormat>
  <Paragraphs>41</Paragraphs>
  <Slides>7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33</cp:revision>
  <dcterms:created xsi:type="dcterms:W3CDTF">2013-11-19T05:52:05Z</dcterms:created>
  <dcterms:modified xsi:type="dcterms:W3CDTF">2023-10-24T19:56:10Z</dcterms:modified>
</cp:coreProperties>
</file>