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3"/>
  </p:notesMasterIdLst>
  <p:sldIdLst>
    <p:sldId id="432" r:id="rId2"/>
    <p:sldId id="413" r:id="rId3"/>
    <p:sldId id="346" r:id="rId4"/>
    <p:sldId id="414" r:id="rId5"/>
    <p:sldId id="416" r:id="rId6"/>
    <p:sldId id="418" r:id="rId7"/>
    <p:sldId id="434" r:id="rId8"/>
    <p:sldId id="420" r:id="rId9"/>
    <p:sldId id="436" r:id="rId10"/>
    <p:sldId id="437" r:id="rId11"/>
    <p:sldId id="421" r:id="rId12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FF"/>
    <a:srgbClr val="800000"/>
    <a:srgbClr val="FF0000"/>
    <a:srgbClr val="996600"/>
    <a:srgbClr val="006600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664" autoAdjust="0"/>
  </p:normalViewPr>
  <p:slideViewPr>
    <p:cSldViewPr>
      <p:cViewPr varScale="1">
        <p:scale>
          <a:sx n="110" d="100"/>
          <a:sy n="110" d="100"/>
        </p:scale>
        <p:origin x="193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F774DB2-B179-4EBB-A95A-4F542E1974B7}" type="datetimeFigureOut">
              <a:rPr lang="ru-RU"/>
              <a:pPr>
                <a:defRPr/>
              </a:pPr>
              <a:t>16.03.2017</a:t>
            </a:fld>
            <a:endParaRPr lang="ru-RU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52D1F4-87E7-4931-A852-28541B7AAB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0195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393A873-0633-4BFB-A49E-5AB59A2F74BC}" type="slidenum">
              <a:rPr lang="ru-RU" altLang="ru-RU" sz="1200" smtClean="0"/>
              <a:pPr/>
              <a:t>1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3593495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68B46F1-2CB9-439D-AF32-46D831C8D95A}" type="slidenum">
              <a:rPr lang="ru-RU" altLang="ru-RU" sz="1200" smtClean="0">
                <a:solidFill>
                  <a:srgbClr val="000000"/>
                </a:solidFill>
              </a:rPr>
              <a:pPr/>
              <a:t>10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50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11DF4E-8C8F-4F0C-A49C-28879850C2DE}" type="slidenum">
              <a:rPr lang="ru-RU" altLang="ru-RU" sz="1200" smtClean="0"/>
              <a:pPr/>
              <a:t>11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767134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5527B9F-79F5-40CF-B6CA-C8732E2A017B}" type="slidenum">
              <a:rPr lang="ru-RU" altLang="ru-RU" sz="1200" smtClean="0"/>
              <a:pPr/>
              <a:t>2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4262671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20968D-60FA-472B-9EF3-4AA398AF2E98}" type="slidenum">
              <a:rPr lang="ru-RU" altLang="ru-RU" sz="1200" smtClean="0"/>
              <a:pPr/>
              <a:t>3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16192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60D94B-9C01-47C3-B779-92482EAD1003}" type="slidenum">
              <a:rPr lang="ru-RU" altLang="ru-RU" sz="1200" smtClean="0"/>
              <a:pPr/>
              <a:t>4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329350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013A07-3694-411F-BCB6-1C8604DBAAD7}" type="slidenum">
              <a:rPr lang="ru-RU" altLang="ru-RU" sz="1200" smtClean="0"/>
              <a:pPr/>
              <a:t>5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38639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39C9648-351A-42CD-B54C-5E69562986A2}" type="slidenum">
              <a:rPr lang="ru-RU" altLang="ru-RU" sz="1200" smtClean="0"/>
              <a:pPr/>
              <a:t>6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467294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653B07-4E59-43B3-8132-B72393BF4307}" type="slidenum">
              <a:rPr lang="ru-RU" altLang="ru-RU" sz="1200" smtClean="0">
                <a:solidFill>
                  <a:srgbClr val="000000"/>
                </a:solidFill>
              </a:rPr>
              <a:pPr/>
              <a:t>7</a:t>
            </a:fld>
            <a:endParaRPr lang="ru-RU" alt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71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03E772-A2E3-4016-96CD-482F520EBEDB}" type="slidenum">
              <a:rPr lang="ru-RU" altLang="ru-RU" sz="1200" smtClean="0"/>
              <a:pPr/>
              <a:t>8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25388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4640A9-7C99-4576-8B33-D07C3BB52660}" type="slidenum">
              <a:rPr lang="ru-RU" altLang="ru-RU" sz="1200" smtClean="0"/>
              <a:pPr/>
              <a:t>9</a:t>
            </a:fld>
            <a:endParaRPr lang="ru-RU" altLang="ru-RU" sz="1200" smtClean="0"/>
          </a:p>
        </p:txBody>
      </p:sp>
    </p:spTree>
    <p:extLst>
      <p:ext uri="{BB962C8B-B14F-4D97-AF65-F5344CB8AC3E}">
        <p14:creationId xmlns:p14="http://schemas.microsoft.com/office/powerpoint/2010/main" val="3105760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80F5-5DA8-4FF0-A9A6-92C9E2C94D3E}" type="datetime1">
              <a:rPr lang="ru-RU"/>
              <a:pPr>
                <a:defRPr/>
              </a:pPr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73F8D-3E7F-427E-8315-18C8D6435C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4647523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6A18D-7304-4789-8427-A8484608F59B}" type="datetime1">
              <a:rPr lang="ru-RU"/>
              <a:pPr>
                <a:defRPr/>
              </a:pPr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00F02-3EBC-43CD-85B0-EC2B3C7F5F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483243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CDFD7-EEAD-4E26-B622-03E4B05EA39C}" type="datetime1">
              <a:rPr lang="ru-RU"/>
              <a:pPr>
                <a:defRPr/>
              </a:pPr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836D-C4E5-4CC7-B660-40DC65E75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8825793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8C96-104E-4003-804B-D940DB39B3F5}" type="datetime1">
              <a:rPr lang="ru-RU"/>
              <a:pPr>
                <a:defRPr/>
              </a:pPr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50A9E-FB32-490F-8841-EEB36FC59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529951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7338A-F7FF-4F27-B514-160AE73FACDB}" type="datetime1">
              <a:rPr lang="ru-RU"/>
              <a:pPr>
                <a:defRPr/>
              </a:pPr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0F9CB-89D4-427C-808D-8883621851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44262922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20E8D-9A48-42FA-9D0E-1EF0679340C2}" type="datetime1">
              <a:rPr lang="ru-RU"/>
              <a:pPr>
                <a:defRPr/>
              </a:pPr>
              <a:t>16.03.2017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EFE3-6647-46F2-BBD2-872BBA913B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24463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B0F55-60E2-4DCC-99B1-A9B04E735057}" type="datetime1">
              <a:rPr lang="ru-RU"/>
              <a:pPr>
                <a:defRPr/>
              </a:pPr>
              <a:t>16.03.2017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ACD58-4DD6-4613-AC8D-3755FF6182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4403090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27C05-023B-4F67-B79F-B25A1815DA72}" type="datetime1">
              <a:rPr lang="ru-RU"/>
              <a:pPr>
                <a:defRPr/>
              </a:pPr>
              <a:t>16.03.2017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7AF42-8E17-424B-9A6F-253031B58F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4063129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6DAE1-1169-46EF-A7C3-77F6E3362F3B}" type="datetime1">
              <a:rPr lang="ru-RU"/>
              <a:pPr>
                <a:defRPr/>
              </a:pPr>
              <a:t>16.03.2017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AA092-588D-46AA-8EAD-507EAADD6A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9555937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3B073-2E6C-4919-A7EF-1E120EA2C020}" type="datetime1">
              <a:rPr lang="ru-RU"/>
              <a:pPr>
                <a:defRPr/>
              </a:pPr>
              <a:t>16.03.2017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7869-674E-4EB9-81DF-DB9B3374FA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8831473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6674B-E28B-4E15-8A77-4A03D18CACE7}" type="datetime1">
              <a:rPr lang="ru-RU"/>
              <a:pPr>
                <a:defRPr/>
              </a:pPr>
              <a:t>16.03.2017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EFFD9-CB5D-4B48-8301-144C0D026F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6209346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3413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3413" y="1828800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0E626BE9-3D1B-4147-AF2B-1B75328E24CB}" type="datetime1">
              <a:rPr lang="ru-RU"/>
              <a:pPr>
                <a:defRPr/>
              </a:pPr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2713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55D2D6E-FAB4-4EEB-96B8-31B0290854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med"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Wingdings 2" panose="05020102010507070707" pitchFamily="18" charset="2"/>
        <a:buChar char="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 flipV="1">
            <a:off x="914400" y="1604963"/>
            <a:ext cx="7620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Алгоритм действий педагогического работника при подаче заявления на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аттестацию в целях установления квалификационной категории (первой или высшей) </a:t>
            </a:r>
          </a:p>
          <a:p>
            <a:pPr algn="ctr" eaLnBrk="1" hangingPunct="1">
              <a:defRPr/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в 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электронной форме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308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308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308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308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3084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308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sp>
        <p:nvSpPr>
          <p:cNvPr id="3086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77217"/>
            <a:ext cx="1524000" cy="1479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8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77217"/>
            <a:ext cx="1524000" cy="1479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2246313" y="306388"/>
            <a:ext cx="4716462" cy="12493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Алгоритм действий при подаче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заявления в электронной форме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Шаг 7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(для подачи заявления на 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высшую квалификационную категорию)</a:t>
            </a:r>
          </a:p>
        </p:txBody>
      </p:sp>
      <p:pic>
        <p:nvPicPr>
          <p:cNvPr id="21509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843088"/>
            <a:ext cx="75422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 bwMode="auto">
          <a:xfrm>
            <a:off x="4995863" y="5105400"/>
            <a:ext cx="2624137" cy="1330325"/>
          </a:xfrm>
          <a:prstGeom prst="wedgeRoundRectCallout">
            <a:avLst>
              <a:gd name="adj1" fmla="val -140892"/>
              <a:gd name="adj2" fmla="val -171735"/>
              <a:gd name="adj3" fmla="val 16667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Ознакомиться с заявлением о согласии на обработку персональных данных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795338" y="5095875"/>
            <a:ext cx="1762125" cy="914400"/>
          </a:xfrm>
          <a:prstGeom prst="wedgeRoundRectCallout">
            <a:avLst>
              <a:gd name="adj1" fmla="val 56515"/>
              <a:gd name="adj2" fmla="val -183391"/>
              <a:gd name="adj3" fmla="val 16667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Указать адрес электронной почты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 bwMode="auto">
          <a:xfrm>
            <a:off x="2749550" y="6010275"/>
            <a:ext cx="1900238" cy="425450"/>
          </a:xfrm>
          <a:prstGeom prst="wedgeRoundRectCallout">
            <a:avLst>
              <a:gd name="adj1" fmla="val -38534"/>
              <a:gd name="adj2" fmla="val -442537"/>
              <a:gd name="adj3" fmla="val 16667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Указать телефон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 bwMode="auto">
          <a:xfrm>
            <a:off x="6096000" y="1649413"/>
            <a:ext cx="2813050" cy="3357562"/>
          </a:xfrm>
          <a:prstGeom prst="wedgeRoundRectCallout">
            <a:avLst>
              <a:gd name="adj1" fmla="val -97031"/>
              <a:gd name="adj2" fmla="val -27398"/>
              <a:gd name="adj3" fmla="val 16667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Прикрепить копию документа, подтверждающего наличие ранее установленной</a:t>
            </a:r>
          </a:p>
          <a:p>
            <a:pPr algn="ctr">
              <a:defRPr/>
            </a:pPr>
            <a:r>
              <a:rPr lang="ru-RU" sz="18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категории</a:t>
            </a:r>
            <a:endParaRPr lang="ru-RU" sz="1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Максимальный размер файла 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500 КБ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ru-RU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Разрешённые типы файлов: 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pdf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;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                 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jpeg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;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               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J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pg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;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              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png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77217"/>
            <a:ext cx="1524000" cy="1479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5867400" cy="10207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Алгоритм действий при подаче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заявления в электронной форме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Шаг 8</a:t>
            </a:r>
          </a:p>
        </p:txBody>
      </p:sp>
      <p:pic>
        <p:nvPicPr>
          <p:cNvPr id="23557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64770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8" name="Группа 8"/>
          <p:cNvGrpSpPr>
            <a:grpSpLocks/>
          </p:cNvGrpSpPr>
          <p:nvPr/>
        </p:nvGrpSpPr>
        <p:grpSpPr bwMode="auto">
          <a:xfrm>
            <a:off x="4800600" y="3562350"/>
            <a:ext cx="4114800" cy="2254250"/>
            <a:chOff x="5334000" y="3455727"/>
            <a:chExt cx="3216596" cy="3048000"/>
          </a:xfrm>
        </p:grpSpPr>
        <p:sp>
          <p:nvSpPr>
            <p:cNvPr id="8" name="Скругленная прямоугольная выноска 7"/>
            <p:cNvSpPr/>
            <p:nvPr/>
          </p:nvSpPr>
          <p:spPr bwMode="auto">
            <a:xfrm>
              <a:off x="5334000" y="3455727"/>
              <a:ext cx="3216596" cy="3048000"/>
            </a:xfrm>
            <a:prstGeom prst="wedgeRoundRectCallout">
              <a:avLst>
                <a:gd name="adj1" fmla="val -86211"/>
                <a:gd name="adj2" fmla="val 25779"/>
                <a:gd name="adj3" fmla="val 16667"/>
              </a:avLst>
            </a:prstGeom>
            <a:noFill/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ru-RU" sz="18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После обязательного заполнения полей, помеченных звёздочкой </a:t>
              </a:r>
              <a:r>
                <a:rPr lang="ru-RU" sz="3200" b="1" dirty="0">
                  <a:solidFill>
                    <a:srgbClr val="FF0000"/>
                  </a:solidFill>
                </a:rPr>
                <a:t>*</a:t>
              </a:r>
            </a:p>
            <a:p>
              <a:pPr algn="ctr">
                <a:defRPr/>
              </a:pPr>
              <a:endPara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ru-RU" sz="1800" b="1" dirty="0" err="1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Предпросмотр</a:t>
              </a:r>
              <a:endPara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pPr algn="ctr">
                <a:defRPr/>
              </a:pPr>
              <a:endPara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ru-RU" sz="1800" b="1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rPr>
                <a:t>Сохранить</a:t>
              </a:r>
            </a:p>
          </p:txBody>
        </p:sp>
        <p:sp>
          <p:nvSpPr>
            <p:cNvPr id="6" name="Стрелка вниз 5"/>
            <p:cNvSpPr/>
            <p:nvPr/>
          </p:nvSpPr>
          <p:spPr bwMode="auto">
            <a:xfrm>
              <a:off x="6829370" y="4739321"/>
              <a:ext cx="115410" cy="227527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latin typeface="Arial" charset="0"/>
              </a:endParaRPr>
            </a:p>
          </p:txBody>
        </p:sp>
        <p:sp>
          <p:nvSpPr>
            <p:cNvPr id="10" name="Стрелка вниз 9"/>
            <p:cNvSpPr/>
            <p:nvPr/>
          </p:nvSpPr>
          <p:spPr bwMode="auto">
            <a:xfrm>
              <a:off x="6816960" y="5574302"/>
              <a:ext cx="115410" cy="231820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ru-RU" sz="1800">
                <a:latin typeface="Arial" charset="0"/>
              </a:endParaRP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6189663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 bwMode="auto">
          <a:xfrm>
            <a:off x="6908800" y="2824163"/>
            <a:ext cx="2114550" cy="1976437"/>
          </a:xfrm>
          <a:prstGeom prst="wedgeRoundRectCallout">
            <a:avLst>
              <a:gd name="adj1" fmla="val -106758"/>
              <a:gd name="adj2" fmla="val -61442"/>
              <a:gd name="adj3" fmla="val 16667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Необходима регистрация на сайте ИРО КК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382588"/>
            <a:ext cx="5943600" cy="8397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Алгоритм действий при подаче 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заявления в электронной форме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2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Шаг 1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77217"/>
            <a:ext cx="1524000" cy="1479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712913"/>
            <a:ext cx="6858000" cy="45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77217"/>
            <a:ext cx="1524000" cy="1479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 bwMode="auto">
          <a:xfrm>
            <a:off x="314325" y="2286000"/>
            <a:ext cx="1362075" cy="1023938"/>
          </a:xfrm>
          <a:prstGeom prst="wedgeRoundRectCallout">
            <a:avLst>
              <a:gd name="adj1" fmla="val 71246"/>
              <a:gd name="adj2" fmla="val 86315"/>
              <a:gd name="adj3" fmla="val 16667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Выбор раздела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 bwMode="auto">
          <a:xfrm>
            <a:off x="152400" y="4724400"/>
            <a:ext cx="1600200" cy="1023938"/>
          </a:xfrm>
          <a:prstGeom prst="wedgeRoundRectCallout">
            <a:avLst>
              <a:gd name="adj1" fmla="val 163357"/>
              <a:gd name="adj2" fmla="val 63650"/>
              <a:gd name="adj3" fmla="val 16667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2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Выбор подраздела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5867400" cy="10207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Алгоритм действий при подаче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заявления в электронной форме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Шаг 2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5943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77217"/>
            <a:ext cx="1524000" cy="1479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 bwMode="auto">
          <a:xfrm>
            <a:off x="7620000" y="1882775"/>
            <a:ext cx="1335088" cy="1260475"/>
          </a:xfrm>
          <a:prstGeom prst="wedgeRoundRectCallout">
            <a:avLst>
              <a:gd name="adj1" fmla="val -224800"/>
              <a:gd name="adj2" fmla="val 93"/>
              <a:gd name="adj3" fmla="val 16667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Указать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Фамилию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Имя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Отчество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 bwMode="auto">
          <a:xfrm>
            <a:off x="7010400" y="4729163"/>
            <a:ext cx="1965325" cy="1644650"/>
          </a:xfrm>
          <a:prstGeom prst="wedgeRoundRectCallout">
            <a:avLst>
              <a:gd name="adj1" fmla="val -266140"/>
              <a:gd name="adj2" fmla="val -143783"/>
              <a:gd name="adj3" fmla="val 16667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Указать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сокращенное название в соответствии с Уставом ОО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5867400" cy="10207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Алгоритм действий при подаче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заявления в электронной форме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Шаг 3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6980238" y="3460750"/>
            <a:ext cx="1995487" cy="949325"/>
          </a:xfrm>
          <a:prstGeom prst="wedgeRoundRectCallout">
            <a:avLst>
              <a:gd name="adj1" fmla="val -208628"/>
              <a:gd name="adj2" fmla="val -116647"/>
              <a:gd name="adj3" fmla="val 16667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Выбрать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Муниципальное образование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5791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77217"/>
            <a:ext cx="1524000" cy="1479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 bwMode="auto">
          <a:xfrm>
            <a:off x="7086600" y="3200400"/>
            <a:ext cx="1819275" cy="1139825"/>
          </a:xfrm>
          <a:prstGeom prst="wedgeRoundRectCallout">
            <a:avLst>
              <a:gd name="adj1" fmla="val -185612"/>
              <a:gd name="adj2" fmla="val 142227"/>
              <a:gd name="adj3" fmla="val 16667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Выбрать занимаемую должность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5867400" cy="10207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Алгоритм действий при подаче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заявления в электронной форме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Шаг 4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63738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77217"/>
            <a:ext cx="1524000" cy="1479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 bwMode="auto">
          <a:xfrm>
            <a:off x="7239000" y="2316163"/>
            <a:ext cx="1447800" cy="731837"/>
          </a:xfrm>
          <a:prstGeom prst="wedgeRoundRectCallout">
            <a:avLst>
              <a:gd name="adj1" fmla="val -166095"/>
              <a:gd name="adj2" fmla="val 102307"/>
              <a:gd name="adj3" fmla="val 16667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Выбрать тип ОО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 bwMode="auto">
          <a:xfrm>
            <a:off x="7300913" y="4157663"/>
            <a:ext cx="1465262" cy="1633537"/>
          </a:xfrm>
          <a:prstGeom prst="wedgeRoundRectCallout">
            <a:avLst>
              <a:gd name="adj1" fmla="val -334438"/>
              <a:gd name="adj2" fmla="val -56304"/>
              <a:gd name="adj3" fmla="val 16667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Указать категорию, на которую подается заявление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5867400" cy="10207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Алгоритм действий при подаче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заявления в электронной форме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Шаг 5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77217"/>
            <a:ext cx="1524000" cy="1479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2276475" y="306388"/>
            <a:ext cx="4716463" cy="12493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Алгоритм действий при подаче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заявления в электронной форме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Шаг 6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(для подачи заявления на 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первую квалификационную категорию)</a:t>
            </a:r>
          </a:p>
        </p:txBody>
      </p:sp>
      <p:pic>
        <p:nvPicPr>
          <p:cNvPr id="15365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754188"/>
            <a:ext cx="5689600" cy="38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ая прямоугольная выноска 7"/>
          <p:cNvSpPr/>
          <p:nvPr/>
        </p:nvSpPr>
        <p:spPr bwMode="auto">
          <a:xfrm>
            <a:off x="6929438" y="1789113"/>
            <a:ext cx="2014537" cy="1868487"/>
          </a:xfrm>
          <a:prstGeom prst="wedgeRoundRectCallout">
            <a:avLst>
              <a:gd name="adj1" fmla="val -267110"/>
              <a:gd name="adj2" fmla="val 94892"/>
              <a:gd name="adj3" fmla="val 16667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Ознакомиться с заявлением о согласии на обработку персональных данных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7188200" y="3810000"/>
            <a:ext cx="1760538" cy="914400"/>
          </a:xfrm>
          <a:prstGeom prst="wedgeRoundRectCallout">
            <a:avLst>
              <a:gd name="adj1" fmla="val -225475"/>
              <a:gd name="adj2" fmla="val 61385"/>
              <a:gd name="adj3" fmla="val 16667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Указать адрес электронной почты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 bwMode="auto">
          <a:xfrm>
            <a:off x="7181850" y="5006975"/>
            <a:ext cx="1762125" cy="708025"/>
          </a:xfrm>
          <a:prstGeom prst="wedgeRoundRectCallout">
            <a:avLst>
              <a:gd name="adj1" fmla="val -293648"/>
              <a:gd name="adj2" fmla="val -41600"/>
              <a:gd name="adj3" fmla="val 16667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Указать телефон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77217"/>
            <a:ext cx="1524000" cy="1479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5867400" cy="10207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Алгоритм действий при подаче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заявления в электронной форме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Шаг 6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(для подачи заявления на </a:t>
            </a:r>
            <a:b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высшую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квалификационную категорию)</a:t>
            </a:r>
            <a:endParaRPr lang="ru-RU" altLang="ru-RU" sz="20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7413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" y="1555750"/>
            <a:ext cx="67183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 bwMode="auto">
          <a:xfrm>
            <a:off x="6102350" y="5551488"/>
            <a:ext cx="2882900" cy="620712"/>
          </a:xfrm>
          <a:prstGeom prst="wedgeRoundRectCallout">
            <a:avLst>
              <a:gd name="adj1" fmla="val -171300"/>
              <a:gd name="adj2" fmla="val -382303"/>
              <a:gd name="adj3" fmla="val 16667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Указать реквизиты приказа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 bwMode="auto">
          <a:xfrm>
            <a:off x="6086475" y="2571750"/>
            <a:ext cx="2898775" cy="968375"/>
          </a:xfrm>
          <a:prstGeom prst="wedgeRoundRectCallout">
            <a:avLst>
              <a:gd name="adj1" fmla="val -136267"/>
              <a:gd name="adj2" fmla="val -39170"/>
              <a:gd name="adj3" fmla="val 16667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Указать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наличие ранее установленной категории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6086475" y="3878263"/>
            <a:ext cx="2898775" cy="908050"/>
          </a:xfrm>
          <a:prstGeom prst="wedgeRoundRectCallout">
            <a:avLst>
              <a:gd name="adj1" fmla="val -109902"/>
              <a:gd name="adj2" fmla="val -134362"/>
              <a:gd name="adj3" fmla="val 16667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Выбрать должность, по которой ранее была установлена категория</a:t>
            </a:r>
          </a:p>
        </p:txBody>
      </p:sp>
      <p:pic>
        <p:nvPicPr>
          <p:cNvPr id="17417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819275"/>
            <a:ext cx="4191000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181600" y="2133600"/>
            <a:ext cx="533400" cy="16986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77217"/>
            <a:ext cx="1524000" cy="1479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152400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5867400" cy="102076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Алгоритм действий при подаче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 заявления в электронной форме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Шаг 6</a:t>
            </a:r>
            <a:b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(для подачи заявления на </a:t>
            </a:r>
            <a:b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altLang="ru-RU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высшую 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квалификационную категорию)</a:t>
            </a:r>
            <a:endParaRPr lang="ru-RU" altLang="ru-RU" sz="20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9461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617663"/>
            <a:ext cx="64770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 bwMode="auto">
          <a:xfrm>
            <a:off x="6705600" y="4370388"/>
            <a:ext cx="2251075" cy="620712"/>
          </a:xfrm>
          <a:prstGeom prst="wedgeRoundRectCallout">
            <a:avLst>
              <a:gd name="adj1" fmla="val -214190"/>
              <a:gd name="adj2" fmla="val -276726"/>
              <a:gd name="adj3" fmla="val 16667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Указать реквизиты приказа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6037263" y="2857500"/>
            <a:ext cx="2898775" cy="1017588"/>
          </a:xfrm>
          <a:prstGeom prst="wedgeRoundRectCallout">
            <a:avLst>
              <a:gd name="adj1" fmla="val -83537"/>
              <a:gd name="adj2" fmla="val -77534"/>
              <a:gd name="adj3" fmla="val 16667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Выбрать должность, по которой ранее была установлена категория</a:t>
            </a:r>
          </a:p>
        </p:txBody>
      </p:sp>
      <p:pic>
        <p:nvPicPr>
          <p:cNvPr id="19464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4513" y="1739900"/>
            <a:ext cx="464661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4495800" y="2062163"/>
            <a:ext cx="533400" cy="18415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ая прямоугольная выноска 14"/>
          <p:cNvSpPr/>
          <p:nvPr/>
        </p:nvSpPr>
        <p:spPr bwMode="auto">
          <a:xfrm>
            <a:off x="5791200" y="5486400"/>
            <a:ext cx="3148013" cy="944563"/>
          </a:xfrm>
          <a:prstGeom prst="wedgeRoundRectCallout">
            <a:avLst>
              <a:gd name="adj1" fmla="val -132062"/>
              <a:gd name="adj2" fmla="val -236950"/>
              <a:gd name="adj3" fmla="val 16667"/>
            </a:avLst>
          </a:prstGeom>
          <a:noFill/>
          <a:ln w="2857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Указать</a:t>
            </a:r>
          </a:p>
          <a:p>
            <a:pPr algn="ctr">
              <a:defRPr/>
            </a:pP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дату окончания срока действия высшей категории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6040</TotalTime>
  <Words>201</Words>
  <Application>Microsoft Office PowerPoint</Application>
  <PresentationFormat>Экран (4:3)</PresentationFormat>
  <Paragraphs>64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 Light</vt:lpstr>
      <vt:lpstr>Calibri</vt:lpstr>
      <vt:lpstr>Wingdings 2</vt:lpstr>
      <vt:lpstr>HDOfficeLightV0</vt:lpstr>
      <vt:lpstr>Презентация PowerPoint</vt:lpstr>
      <vt:lpstr>Алгоритм действий при подаче  заявления в электронной форме Шаг 1</vt:lpstr>
      <vt:lpstr>Алгоритм действий при подаче  заявления в электронной форме Шаг 2</vt:lpstr>
      <vt:lpstr>Алгоритм действий при подаче  заявления в электронной форме Шаг 3</vt:lpstr>
      <vt:lpstr>Алгоритм действий при подаче  заявления в электронной форме Шаг 4</vt:lpstr>
      <vt:lpstr>Алгоритм действий при подаче  заявления в электронной форме Шаг 5</vt:lpstr>
      <vt:lpstr>Алгоритм действий при подаче  заявления в электронной форме Шаг 6 (для подачи заявления на  первую квалификационную категорию)</vt:lpstr>
      <vt:lpstr>Алгоритм действий при подаче  заявления в электронной форме Шаг 6 (для подачи заявления на  высшую квалификационную категорию)</vt:lpstr>
      <vt:lpstr>Алгоритм действий при подаче  заявления в электронной форме Шаг 6 (для подачи заявления на  высшую квалификационную категорию)</vt:lpstr>
      <vt:lpstr>Алгоритм действий при подаче  заявления в электронной форме Шаг 7 (для подачи заявления на  высшую квалификационную категорию)</vt:lpstr>
      <vt:lpstr>Алгоритм действий при подаче  заявления в электронной форме Шаг 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netu-1</dc:creator>
  <cp:lastModifiedBy>Татьяна С. Медведенко</cp:lastModifiedBy>
  <cp:revision>219</cp:revision>
  <cp:lastPrinted>2017-02-22T09:55:08Z</cp:lastPrinted>
  <dcterms:created xsi:type="dcterms:W3CDTF">1601-01-01T00:00:00Z</dcterms:created>
  <dcterms:modified xsi:type="dcterms:W3CDTF">2017-03-16T08:43:40Z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